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7E1"/>
    <a:srgbClr val="FBE4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6792D4-39C1-511A-26A0-312FC2264613}" v="1" dt="2025-02-20T16:09:11.5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1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rmston, Gillian (C5359)" userId="S::gillian.ormston@thamesvalley.police.uk::c2410321-1b56-4384-8876-19346cabba64" providerId="AD" clId="Web-{B36792D4-39C1-511A-26A0-312FC2264613}"/>
    <pc:docChg chg="modSld">
      <pc:chgData name="Ormston, Gillian (C5359)" userId="S::gillian.ormston@thamesvalley.police.uk::c2410321-1b56-4384-8876-19346cabba64" providerId="AD" clId="Web-{B36792D4-39C1-511A-26A0-312FC2264613}" dt="2025-02-20T16:09:11.578" v="0" actId="1076"/>
      <pc:docMkLst>
        <pc:docMk/>
      </pc:docMkLst>
      <pc:sldChg chg="modSp">
        <pc:chgData name="Ormston, Gillian (C5359)" userId="S::gillian.ormston@thamesvalley.police.uk::c2410321-1b56-4384-8876-19346cabba64" providerId="AD" clId="Web-{B36792D4-39C1-511A-26A0-312FC2264613}" dt="2025-02-20T16:09:11.578" v="0" actId="1076"/>
        <pc:sldMkLst>
          <pc:docMk/>
          <pc:sldMk cId="1786657612" sldId="258"/>
        </pc:sldMkLst>
        <pc:cxnChg chg="mod">
          <ac:chgData name="Ormston, Gillian (C5359)" userId="S::gillian.ormston@thamesvalley.police.uk::c2410321-1b56-4384-8876-19346cabba64" providerId="AD" clId="Web-{B36792D4-39C1-511A-26A0-312FC2264613}" dt="2025-02-20T16:09:11.578" v="0" actId="1076"/>
          <ac:cxnSpMkLst>
            <pc:docMk/>
            <pc:sldMk cId="1786657612" sldId="258"/>
            <ac:cxnSpMk id="203" creationId="{00000000-0000-0000-0000-000000000000}"/>
          </ac:cxnSpMkLst>
        </pc:cxnChg>
      </pc:sldChg>
    </pc:docChg>
  </pc:docChgLst>
  <pc:docChgLst>
    <pc:chgData name="Walsh, Catarina (C2567)" userId="S::catarina.walsh@thamesvalley.police.uk::7fd39ffc-42ac-40f6-8763-700d4867bc51" providerId="AD" clId="Web-{71DA9E1D-42FE-D126-89E8-9F4EA2AFE60A}"/>
    <pc:docChg chg="modSld">
      <pc:chgData name="Walsh, Catarina (C2567)" userId="S::catarina.walsh@thamesvalley.police.uk::7fd39ffc-42ac-40f6-8763-700d4867bc51" providerId="AD" clId="Web-{71DA9E1D-42FE-D126-89E8-9F4EA2AFE60A}" dt="2025-01-09T13:57:24.393" v="0" actId="1076"/>
      <pc:docMkLst>
        <pc:docMk/>
      </pc:docMkLst>
      <pc:sldChg chg="modSp">
        <pc:chgData name="Walsh, Catarina (C2567)" userId="S::catarina.walsh@thamesvalley.police.uk::7fd39ffc-42ac-40f6-8763-700d4867bc51" providerId="AD" clId="Web-{71DA9E1D-42FE-D126-89E8-9F4EA2AFE60A}" dt="2025-01-09T13:57:24.393" v="0" actId="1076"/>
        <pc:sldMkLst>
          <pc:docMk/>
          <pc:sldMk cId="1786657612" sldId="258"/>
        </pc:sldMkLst>
        <pc:cxnChg chg="mod">
          <ac:chgData name="Walsh, Catarina (C2567)" userId="S::catarina.walsh@thamesvalley.police.uk::7fd39ffc-42ac-40f6-8763-700d4867bc51" providerId="AD" clId="Web-{71DA9E1D-42FE-D126-89E8-9F4EA2AFE60A}" dt="2025-01-09T13:57:24.393" v="0" actId="1076"/>
          <ac:cxnSpMkLst>
            <pc:docMk/>
            <pc:sldMk cId="1786657612" sldId="258"/>
            <ac:cxnSpMk id="367" creationId="{00000000-0000-0000-0000-00000000000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F405-82B0-482E-A2A7-942557383CE5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935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F405-82B0-482E-A2A7-942557383CE5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775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F405-82B0-482E-A2A7-942557383CE5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666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F405-82B0-482E-A2A7-942557383CE5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83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F405-82B0-482E-A2A7-942557383CE5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268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F405-82B0-482E-A2A7-942557383CE5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273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F405-82B0-482E-A2A7-942557383CE5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399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F405-82B0-482E-A2A7-942557383CE5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38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F405-82B0-482E-A2A7-942557383CE5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412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F405-82B0-482E-A2A7-942557383CE5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541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F405-82B0-482E-A2A7-942557383CE5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322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8F405-82B0-482E-A2A7-942557383CE5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282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7" name="Elbow Connector 366"/>
          <p:cNvCxnSpPr>
            <a:cxnSpLocks/>
          </p:cNvCxnSpPr>
          <p:nvPr/>
        </p:nvCxnSpPr>
        <p:spPr>
          <a:xfrm rot="10800000" flipV="1">
            <a:off x="4761395" y="4733582"/>
            <a:ext cx="2460632" cy="747265"/>
          </a:xfrm>
          <a:prstGeom prst="bentConnector3">
            <a:avLst>
              <a:gd name="adj1" fmla="val 100193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Arrow Connector 441"/>
          <p:cNvCxnSpPr/>
          <p:nvPr/>
        </p:nvCxnSpPr>
        <p:spPr>
          <a:xfrm flipV="1">
            <a:off x="7909539" y="5840617"/>
            <a:ext cx="224149" cy="751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10101107" y="1848465"/>
            <a:ext cx="2011918" cy="9639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3" name="Rectangle 432"/>
          <p:cNvSpPr/>
          <p:nvPr/>
        </p:nvSpPr>
        <p:spPr>
          <a:xfrm>
            <a:off x="52631" y="4884566"/>
            <a:ext cx="3935264" cy="1783410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6" name="Elbow Connector 415"/>
          <p:cNvCxnSpPr/>
          <p:nvPr/>
        </p:nvCxnSpPr>
        <p:spPr>
          <a:xfrm rot="16200000" flipH="1">
            <a:off x="7144823" y="5122809"/>
            <a:ext cx="619977" cy="3173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" name="Rounded Rectangle 312"/>
          <p:cNvSpPr/>
          <p:nvPr/>
        </p:nvSpPr>
        <p:spPr>
          <a:xfrm>
            <a:off x="8612740" y="3704469"/>
            <a:ext cx="3470788" cy="11701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80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04603" y="1255084"/>
            <a:ext cx="1211244" cy="455730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Chief Finance Officer and Deputy CEO</a:t>
            </a:r>
          </a:p>
          <a:p>
            <a:pPr algn="ctr"/>
            <a:r>
              <a:rPr lang="en-GB" sz="800" b="1" dirty="0">
                <a:solidFill>
                  <a:schemeClr val="bg1"/>
                </a:solidFill>
              </a:rPr>
              <a:t>Martin </a:t>
            </a:r>
            <a:r>
              <a:rPr lang="en-GB" sz="800" b="1" dirty="0" smtClean="0">
                <a:solidFill>
                  <a:schemeClr val="bg1"/>
                </a:solidFill>
              </a:rPr>
              <a:t>Thornley</a:t>
            </a:r>
            <a:endParaRPr lang="en-GB" sz="800" b="1" dirty="0">
              <a:solidFill>
                <a:schemeClr val="bg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799056" y="559554"/>
            <a:ext cx="1874263" cy="428592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>
                <a:solidFill>
                  <a:schemeClr val="bg1"/>
                </a:solidFill>
              </a:rPr>
              <a:t>CEO &amp; Monitoring Officer</a:t>
            </a:r>
            <a:endParaRPr lang="en-GB" sz="800" dirty="0">
              <a:solidFill>
                <a:schemeClr val="bg1"/>
              </a:solidFill>
            </a:endParaRPr>
          </a:p>
          <a:p>
            <a:pPr algn="ctr"/>
            <a:r>
              <a:rPr lang="en-GB" sz="800" b="1" dirty="0">
                <a:solidFill>
                  <a:schemeClr val="bg1"/>
                </a:solidFill>
              </a:rPr>
              <a:t>Gillian Ormston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799055" y="37013"/>
            <a:ext cx="1874263" cy="428592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bg1"/>
                </a:solidFill>
              </a:rPr>
              <a:t>PCC</a:t>
            </a:r>
          </a:p>
          <a:p>
            <a:pPr algn="ctr"/>
            <a:r>
              <a:rPr lang="en-GB" sz="800" b="1">
                <a:solidFill>
                  <a:schemeClr val="bg1"/>
                </a:solidFill>
              </a:rPr>
              <a:t>Matthew Barber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330553" y="66506"/>
            <a:ext cx="1473991" cy="418507"/>
          </a:xfrm>
          <a:prstGeom prst="roundRect">
            <a:avLst/>
          </a:prstGeom>
          <a:solidFill>
            <a:srgbClr val="FBE4D5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/>
                </a:solidFill>
              </a:rPr>
              <a:t>EA to COG</a:t>
            </a:r>
          </a:p>
          <a:p>
            <a:pPr algn="ctr"/>
            <a:r>
              <a:rPr lang="en-GB" sz="800" b="1">
                <a:solidFill>
                  <a:schemeClr val="tx1"/>
                </a:solidFill>
              </a:rPr>
              <a:t>Charlotte Roberts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91743" y="559682"/>
            <a:ext cx="1473991" cy="458817"/>
          </a:xfrm>
          <a:prstGeom prst="roundRect">
            <a:avLst/>
          </a:prstGeom>
          <a:solidFill>
            <a:srgbClr val="FBE4D5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/>
                </a:solidFill>
              </a:rPr>
              <a:t>Admin Support Assistant</a:t>
            </a:r>
          </a:p>
          <a:p>
            <a:pPr algn="ctr"/>
            <a:r>
              <a:rPr lang="en-GB" sz="800" b="1">
                <a:solidFill>
                  <a:schemeClr val="tx1"/>
                </a:solidFill>
              </a:rPr>
              <a:t>Lalitha Geddada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2159529" y="569207"/>
            <a:ext cx="1473991" cy="458817"/>
          </a:xfrm>
          <a:prstGeom prst="roundRect">
            <a:avLst/>
          </a:prstGeom>
          <a:solidFill>
            <a:srgbClr val="FBE4D5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Admin Support Assistant</a:t>
            </a:r>
          </a:p>
          <a:p>
            <a:pPr algn="ctr"/>
            <a:r>
              <a:rPr lang="en-GB" sz="800" b="1" dirty="0">
                <a:solidFill>
                  <a:schemeClr val="tx1"/>
                </a:solidFill>
              </a:rPr>
              <a:t>Vacant (0.5FTE)</a:t>
            </a:r>
          </a:p>
        </p:txBody>
      </p:sp>
      <p:cxnSp>
        <p:nvCxnSpPr>
          <p:cNvPr id="24" name="Elbow Connector 23"/>
          <p:cNvCxnSpPr>
            <a:stCxn id="11" idx="2"/>
            <a:endCxn id="10" idx="0"/>
          </p:cNvCxnSpPr>
          <p:nvPr/>
        </p:nvCxnSpPr>
        <p:spPr>
          <a:xfrm rot="16200000" flipH="1">
            <a:off x="5689213" y="512578"/>
            <a:ext cx="93949" cy="1"/>
          </a:xfrm>
          <a:prstGeom prst="bentConnector3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12" idx="3"/>
            <a:endCxn id="16" idx="0"/>
          </p:cNvCxnSpPr>
          <p:nvPr/>
        </p:nvCxnSpPr>
        <p:spPr>
          <a:xfrm>
            <a:off x="2804544" y="275760"/>
            <a:ext cx="219801" cy="293447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2" idx="1"/>
            <a:endCxn id="14" idx="0"/>
          </p:cNvCxnSpPr>
          <p:nvPr/>
        </p:nvCxnSpPr>
        <p:spPr>
          <a:xfrm rot="10800000" flipV="1">
            <a:off x="1100923" y="275760"/>
            <a:ext cx="229631" cy="283922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10" idx="2"/>
            <a:endCxn id="133" idx="0"/>
          </p:cNvCxnSpPr>
          <p:nvPr/>
        </p:nvCxnSpPr>
        <p:spPr>
          <a:xfrm rot="16200000" flipH="1">
            <a:off x="7839585" y="-1115252"/>
            <a:ext cx="275555" cy="4482349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10" idx="2"/>
            <a:endCxn id="4" idx="0"/>
          </p:cNvCxnSpPr>
          <p:nvPr/>
        </p:nvCxnSpPr>
        <p:spPr>
          <a:xfrm rot="5400000">
            <a:off x="3139738" y="-1341366"/>
            <a:ext cx="266938" cy="4925963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204602" y="1839044"/>
            <a:ext cx="1126465" cy="4784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/>
                </a:solidFill>
              </a:rPr>
              <a:t>Chief Auditor</a:t>
            </a:r>
          </a:p>
          <a:p>
            <a:pPr algn="ctr"/>
            <a:r>
              <a:rPr lang="en-GB" sz="800" b="1">
                <a:solidFill>
                  <a:schemeClr val="tx1"/>
                </a:solidFill>
              </a:rPr>
              <a:t>Neil Shovell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1534813" y="1838737"/>
            <a:ext cx="1294295" cy="4784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Principal Auditor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Amy Shearn</a:t>
            </a:r>
          </a:p>
        </p:txBody>
      </p:sp>
      <p:cxnSp>
        <p:nvCxnSpPr>
          <p:cNvPr id="48" name="Elbow Connector 47"/>
          <p:cNvCxnSpPr>
            <a:stCxn id="41" idx="3"/>
            <a:endCxn id="46" idx="1"/>
          </p:cNvCxnSpPr>
          <p:nvPr/>
        </p:nvCxnSpPr>
        <p:spPr>
          <a:xfrm flipV="1">
            <a:off x="1331067" y="2077980"/>
            <a:ext cx="203746" cy="307"/>
          </a:xfrm>
          <a:prstGeom prst="bentConnector3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/>
          <p:nvPr/>
        </p:nvCxnSpPr>
        <p:spPr>
          <a:xfrm rot="10800000">
            <a:off x="3573080" y="300726"/>
            <a:ext cx="770199" cy="2002"/>
          </a:xfrm>
          <a:prstGeom prst="bentConnector3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/>
        </p:nvSpPr>
        <p:spPr>
          <a:xfrm>
            <a:off x="203623" y="2669256"/>
            <a:ext cx="1126465" cy="4784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/>
                </a:solidFill>
              </a:rPr>
              <a:t>Head of Finance</a:t>
            </a:r>
          </a:p>
          <a:p>
            <a:pPr algn="ctr"/>
            <a:r>
              <a:rPr lang="en-GB" sz="800" b="1">
                <a:solidFill>
                  <a:schemeClr val="tx1"/>
                </a:solidFill>
              </a:rPr>
              <a:t>Rachael Martinig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1533834" y="2383815"/>
            <a:ext cx="1294295" cy="4784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Snr. Ass. Accountant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Becky Collins</a:t>
            </a:r>
          </a:p>
        </p:txBody>
      </p:sp>
      <p:cxnSp>
        <p:nvCxnSpPr>
          <p:cNvPr id="54" name="Elbow Connector 53"/>
          <p:cNvCxnSpPr>
            <a:stCxn id="52" idx="3"/>
            <a:endCxn id="53" idx="1"/>
          </p:cNvCxnSpPr>
          <p:nvPr/>
        </p:nvCxnSpPr>
        <p:spPr>
          <a:xfrm flipV="1">
            <a:off x="1330088" y="2623058"/>
            <a:ext cx="203746" cy="285441"/>
          </a:xfrm>
          <a:prstGeom prst="bentConnector3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ounded Rectangle 60"/>
          <p:cNvSpPr/>
          <p:nvPr/>
        </p:nvSpPr>
        <p:spPr>
          <a:xfrm>
            <a:off x="203623" y="3893593"/>
            <a:ext cx="1126465" cy="4784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Head of Governance &amp; </a:t>
            </a:r>
            <a:r>
              <a:rPr lang="en-GB" sz="800" dirty="0" smtClean="0">
                <a:solidFill>
                  <a:schemeClr val="tx1"/>
                </a:solidFill>
              </a:rPr>
              <a:t>Dep Monitoring </a:t>
            </a:r>
            <a:r>
              <a:rPr lang="en-GB" sz="800" dirty="0">
                <a:solidFill>
                  <a:schemeClr val="tx1"/>
                </a:solidFill>
              </a:rPr>
              <a:t>Officer</a:t>
            </a:r>
          </a:p>
          <a:p>
            <a:pPr algn="ctr"/>
            <a:r>
              <a:rPr lang="en-GB" sz="800" b="1" dirty="0">
                <a:solidFill>
                  <a:schemeClr val="tx1"/>
                </a:solidFill>
              </a:rPr>
              <a:t>Vicki Waskett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1533834" y="3578651"/>
            <a:ext cx="1294295" cy="4784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 smtClean="0">
                <a:solidFill>
                  <a:schemeClr val="tx1"/>
                </a:solidFill>
              </a:rPr>
              <a:t>Complaints Review Manager</a:t>
            </a:r>
            <a:endParaRPr lang="en-US" sz="800" dirty="0">
              <a:solidFill>
                <a:schemeClr val="tx1"/>
              </a:solidFill>
            </a:endParaRPr>
          </a:p>
          <a:p>
            <a:pPr lvl="0" algn="ctr"/>
            <a:r>
              <a:rPr lang="en-US" sz="800" b="1" dirty="0">
                <a:solidFill>
                  <a:schemeClr val="tx1"/>
                </a:solidFill>
              </a:rPr>
              <a:t>Sierra Reid</a:t>
            </a:r>
          </a:p>
        </p:txBody>
      </p:sp>
      <p:cxnSp>
        <p:nvCxnSpPr>
          <p:cNvPr id="63" name="Elbow Connector 62"/>
          <p:cNvCxnSpPr>
            <a:stCxn id="61" idx="3"/>
            <a:endCxn id="62" idx="1"/>
          </p:cNvCxnSpPr>
          <p:nvPr/>
        </p:nvCxnSpPr>
        <p:spPr>
          <a:xfrm flipV="1">
            <a:off x="1330088" y="3817894"/>
            <a:ext cx="203746" cy="314942"/>
          </a:xfrm>
          <a:prstGeom prst="bentConnector3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lbow Connector 64"/>
          <p:cNvCxnSpPr>
            <a:stCxn id="4" idx="1"/>
            <a:endCxn id="61" idx="1"/>
          </p:cNvCxnSpPr>
          <p:nvPr/>
        </p:nvCxnSpPr>
        <p:spPr>
          <a:xfrm rot="10800000" flipV="1">
            <a:off x="203623" y="1482948"/>
            <a:ext cx="980" cy="2649887"/>
          </a:xfrm>
          <a:prstGeom prst="bentConnector3">
            <a:avLst>
              <a:gd name="adj1" fmla="val 16403469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ounded Rectangle 77"/>
          <p:cNvSpPr/>
          <p:nvPr/>
        </p:nvSpPr>
        <p:spPr>
          <a:xfrm>
            <a:off x="1533834" y="2948764"/>
            <a:ext cx="1294295" cy="4784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Finance Officer</a:t>
            </a:r>
          </a:p>
          <a:p>
            <a:pPr lvl="0" algn="ctr"/>
            <a:r>
              <a:rPr lang="en-US" sz="800" b="1" err="1">
                <a:solidFill>
                  <a:schemeClr val="tx1"/>
                </a:solidFill>
              </a:rPr>
              <a:t>Issy</a:t>
            </a:r>
            <a:r>
              <a:rPr lang="en-US" sz="800" b="1">
                <a:solidFill>
                  <a:schemeClr val="tx1"/>
                </a:solidFill>
              </a:rPr>
              <a:t> Powley </a:t>
            </a:r>
          </a:p>
        </p:txBody>
      </p:sp>
      <p:cxnSp>
        <p:nvCxnSpPr>
          <p:cNvPr id="79" name="Elbow Connector 78"/>
          <p:cNvCxnSpPr>
            <a:stCxn id="52" idx="3"/>
            <a:endCxn id="78" idx="1"/>
          </p:cNvCxnSpPr>
          <p:nvPr/>
        </p:nvCxnSpPr>
        <p:spPr>
          <a:xfrm>
            <a:off x="1330088" y="2908499"/>
            <a:ext cx="203746" cy="279508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ounded Rectangle 110"/>
          <p:cNvSpPr/>
          <p:nvPr/>
        </p:nvSpPr>
        <p:spPr>
          <a:xfrm>
            <a:off x="1533833" y="4172177"/>
            <a:ext cx="1294295" cy="59819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Governance Manager</a:t>
            </a:r>
            <a:endParaRPr lang="en-US" sz="800" dirty="0">
              <a:solidFill>
                <a:schemeClr val="tx1"/>
              </a:solidFill>
            </a:endParaRPr>
          </a:p>
          <a:p>
            <a:pPr algn="ctr"/>
            <a:r>
              <a:rPr lang="en-US" sz="800" b="1" dirty="0">
                <a:solidFill>
                  <a:schemeClr val="tx1"/>
                </a:solidFill>
              </a:rPr>
              <a:t>Jim Katouzian</a:t>
            </a:r>
          </a:p>
          <a:p>
            <a:pPr lvl="0" algn="ctr"/>
            <a:endParaRPr lang="en-US" sz="800" dirty="0">
              <a:solidFill>
                <a:schemeClr val="tx1"/>
              </a:solidFill>
            </a:endParaRPr>
          </a:p>
        </p:txBody>
      </p:sp>
      <p:cxnSp>
        <p:nvCxnSpPr>
          <p:cNvPr id="112" name="Elbow Connector 111"/>
          <p:cNvCxnSpPr>
            <a:stCxn id="61" idx="3"/>
            <a:endCxn id="111" idx="1"/>
          </p:cNvCxnSpPr>
          <p:nvPr/>
        </p:nvCxnSpPr>
        <p:spPr>
          <a:xfrm>
            <a:off x="1330088" y="4132836"/>
            <a:ext cx="203745" cy="338436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Rounded Rectangle 132"/>
          <p:cNvSpPr/>
          <p:nvPr/>
        </p:nvSpPr>
        <p:spPr>
          <a:xfrm>
            <a:off x="9286324" y="1263701"/>
            <a:ext cx="1667782" cy="455730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bg1"/>
                </a:solidFill>
              </a:rPr>
              <a:t>Director of Service Delivery</a:t>
            </a:r>
          </a:p>
          <a:p>
            <a:pPr algn="ctr"/>
            <a:r>
              <a:rPr lang="en-GB" sz="800" b="1">
                <a:solidFill>
                  <a:schemeClr val="bg1"/>
                </a:solidFill>
              </a:rPr>
              <a:t>Helen Wake</a:t>
            </a:r>
          </a:p>
        </p:txBody>
      </p:sp>
      <p:sp>
        <p:nvSpPr>
          <p:cNvPr id="134" name="Rounded Rectangle 133"/>
          <p:cNvSpPr/>
          <p:nvPr/>
        </p:nvSpPr>
        <p:spPr>
          <a:xfrm>
            <a:off x="4911215" y="1319044"/>
            <a:ext cx="1667782" cy="484356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Director of Strategy &amp; Performance </a:t>
            </a:r>
          </a:p>
          <a:p>
            <a:pPr algn="ctr"/>
            <a:r>
              <a:rPr lang="en-GB" sz="800" b="1" dirty="0">
                <a:solidFill>
                  <a:schemeClr val="bg1"/>
                </a:solidFill>
              </a:rPr>
              <a:t>Jules </a:t>
            </a:r>
            <a:r>
              <a:rPr lang="en-GB" sz="800" b="1" dirty="0" smtClean="0">
                <a:solidFill>
                  <a:schemeClr val="bg1"/>
                </a:solidFill>
              </a:rPr>
              <a:t>Bottazzi</a:t>
            </a:r>
            <a:endParaRPr lang="en-GB" sz="800" b="1" dirty="0">
              <a:solidFill>
                <a:schemeClr val="bg1"/>
              </a:solidFill>
            </a:endParaRPr>
          </a:p>
        </p:txBody>
      </p:sp>
      <p:sp>
        <p:nvSpPr>
          <p:cNvPr id="139" name="Rounded Rectangle 138"/>
          <p:cNvSpPr/>
          <p:nvPr/>
        </p:nvSpPr>
        <p:spPr>
          <a:xfrm>
            <a:off x="3100995" y="1908029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Comms &amp; Engagement Mgr.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Sarah Stokes</a:t>
            </a:r>
          </a:p>
        </p:txBody>
      </p:sp>
      <p:sp>
        <p:nvSpPr>
          <p:cNvPr id="143" name="Rounded Rectangle 142"/>
          <p:cNvSpPr/>
          <p:nvPr/>
        </p:nvSpPr>
        <p:spPr>
          <a:xfrm>
            <a:off x="4785161" y="1903862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Head of Performance</a:t>
            </a:r>
          </a:p>
          <a:p>
            <a:pPr lvl="0" algn="ctr"/>
            <a:r>
              <a:rPr lang="en-US" sz="800" b="1" dirty="0" smtClean="0">
                <a:solidFill>
                  <a:schemeClr val="tx1"/>
                </a:solidFill>
              </a:rPr>
              <a:t>Vacant</a:t>
            </a:r>
            <a:endParaRPr lang="en-US" sz="800" b="1" dirty="0">
              <a:solidFill>
                <a:schemeClr val="tx1"/>
              </a:solidFill>
            </a:endParaRPr>
          </a:p>
        </p:txBody>
      </p:sp>
      <p:sp>
        <p:nvSpPr>
          <p:cNvPr id="157" name="Rounded Rectangle 156"/>
          <p:cNvSpPr/>
          <p:nvPr/>
        </p:nvSpPr>
        <p:spPr>
          <a:xfrm>
            <a:off x="3099038" y="3594961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CSP Officer</a:t>
            </a:r>
          </a:p>
          <a:p>
            <a:pPr lvl="0" algn="ctr"/>
            <a:r>
              <a:rPr lang="en-US" sz="800" b="1" smtClean="0">
                <a:solidFill>
                  <a:schemeClr val="tx1"/>
                </a:solidFill>
              </a:rPr>
              <a:t>Mike </a:t>
            </a:r>
            <a:r>
              <a:rPr lang="en-US" sz="800" b="1" smtClean="0">
                <a:solidFill>
                  <a:schemeClr val="tx1"/>
                </a:solidFill>
              </a:rPr>
              <a:t>Greenway</a:t>
            </a:r>
            <a:endParaRPr lang="en-US" sz="800" b="1" dirty="0">
              <a:solidFill>
                <a:schemeClr val="tx1"/>
              </a:solidFill>
            </a:endParaRPr>
          </a:p>
        </p:txBody>
      </p:sp>
      <p:sp>
        <p:nvSpPr>
          <p:cNvPr id="158" name="Rounded Rectangle 157"/>
          <p:cNvSpPr/>
          <p:nvPr/>
        </p:nvSpPr>
        <p:spPr>
          <a:xfrm>
            <a:off x="3099038" y="4151447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Caseworker</a:t>
            </a:r>
          </a:p>
          <a:p>
            <a:pPr lvl="0" algn="ctr"/>
            <a:r>
              <a:rPr lang="en-US" sz="800" b="1" dirty="0">
                <a:solidFill>
                  <a:schemeClr val="tx1"/>
                </a:solidFill>
              </a:rPr>
              <a:t>Vacant</a:t>
            </a:r>
          </a:p>
        </p:txBody>
      </p:sp>
      <p:sp>
        <p:nvSpPr>
          <p:cNvPr id="159" name="Rounded Rectangle 158"/>
          <p:cNvSpPr/>
          <p:nvPr/>
        </p:nvSpPr>
        <p:spPr>
          <a:xfrm>
            <a:off x="3100995" y="2504457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Comms &amp; Engagement Officer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Ashley Sellwood</a:t>
            </a:r>
          </a:p>
        </p:txBody>
      </p:sp>
      <p:sp>
        <p:nvSpPr>
          <p:cNvPr id="160" name="Rounded Rectangle 159"/>
          <p:cNvSpPr/>
          <p:nvPr/>
        </p:nvSpPr>
        <p:spPr>
          <a:xfrm>
            <a:off x="6606447" y="4316944"/>
            <a:ext cx="1844777" cy="46351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Victims First Hub Mgr.</a:t>
            </a:r>
          </a:p>
          <a:p>
            <a:pPr lvl="0" algn="ctr"/>
            <a:r>
              <a:rPr lang="en-US" sz="800" b="1" dirty="0">
                <a:solidFill>
                  <a:schemeClr val="tx1"/>
                </a:solidFill>
              </a:rPr>
              <a:t>Kelly Brown</a:t>
            </a:r>
          </a:p>
        </p:txBody>
      </p:sp>
      <p:sp>
        <p:nvSpPr>
          <p:cNvPr id="161" name="Rounded Rectangle 160"/>
          <p:cNvSpPr/>
          <p:nvPr/>
        </p:nvSpPr>
        <p:spPr>
          <a:xfrm>
            <a:off x="8396544" y="1824254"/>
            <a:ext cx="1471202" cy="462527"/>
          </a:xfrm>
          <a:prstGeom prst="roundRect">
            <a:avLst/>
          </a:prstGeom>
          <a:solidFill>
            <a:srgbClr val="FFF7E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Head of Service Delivery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Candy Heinrich</a:t>
            </a:r>
          </a:p>
        </p:txBody>
      </p:sp>
      <p:sp>
        <p:nvSpPr>
          <p:cNvPr id="163" name="Rounded Rectangle 162"/>
          <p:cNvSpPr/>
          <p:nvPr/>
        </p:nvSpPr>
        <p:spPr>
          <a:xfrm>
            <a:off x="3099038" y="3045362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Comms &amp; Engagement Officer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Catarina Walsh </a:t>
            </a:r>
            <a:r>
              <a:rPr lang="en-US" sz="800">
                <a:solidFill>
                  <a:schemeClr val="tx1"/>
                </a:solidFill>
              </a:rPr>
              <a:t>(Mat cove</a:t>
            </a:r>
            <a:r>
              <a:rPr lang="en-US" sz="800" b="1">
                <a:solidFill>
                  <a:schemeClr val="tx1"/>
                </a:solidFill>
              </a:rPr>
              <a:t>r)</a:t>
            </a:r>
          </a:p>
        </p:txBody>
      </p:sp>
      <p:cxnSp>
        <p:nvCxnSpPr>
          <p:cNvPr id="164" name="Elbow Connector 163"/>
          <p:cNvCxnSpPr>
            <a:stCxn id="139" idx="1"/>
            <a:endCxn id="158" idx="1"/>
          </p:cNvCxnSpPr>
          <p:nvPr/>
        </p:nvCxnSpPr>
        <p:spPr>
          <a:xfrm rot="10800000" flipV="1">
            <a:off x="3099039" y="2139293"/>
            <a:ext cx="1957" cy="2243418"/>
          </a:xfrm>
          <a:prstGeom prst="bentConnector3">
            <a:avLst>
              <a:gd name="adj1" fmla="val 9269034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Elbow Connector 165"/>
          <p:cNvCxnSpPr/>
          <p:nvPr/>
        </p:nvCxnSpPr>
        <p:spPr>
          <a:xfrm rot="5400000">
            <a:off x="5687848" y="1785628"/>
            <a:ext cx="156439" cy="40514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Elbow Connector 166"/>
          <p:cNvCxnSpPr>
            <a:stCxn id="133" idx="3"/>
            <a:endCxn id="113" idx="0"/>
          </p:cNvCxnSpPr>
          <p:nvPr/>
        </p:nvCxnSpPr>
        <p:spPr>
          <a:xfrm>
            <a:off x="10954106" y="1491566"/>
            <a:ext cx="152960" cy="356899"/>
          </a:xfrm>
          <a:prstGeom prst="bentConnector2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/>
          <p:cNvCxnSpPr/>
          <p:nvPr/>
        </p:nvCxnSpPr>
        <p:spPr>
          <a:xfrm>
            <a:off x="2934923" y="3290738"/>
            <a:ext cx="167149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/>
          <p:nvPr/>
        </p:nvCxnSpPr>
        <p:spPr>
          <a:xfrm>
            <a:off x="2930009" y="3865923"/>
            <a:ext cx="167149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/>
          <p:nvPr/>
        </p:nvCxnSpPr>
        <p:spPr>
          <a:xfrm>
            <a:off x="2939838" y="2735211"/>
            <a:ext cx="167149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/>
          <p:nvPr/>
        </p:nvCxnSpPr>
        <p:spPr>
          <a:xfrm>
            <a:off x="58982" y="2941688"/>
            <a:ext cx="167149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Arrow Connector 187"/>
          <p:cNvCxnSpPr/>
          <p:nvPr/>
        </p:nvCxnSpPr>
        <p:spPr>
          <a:xfrm>
            <a:off x="39315" y="2056780"/>
            <a:ext cx="167149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Elbow Connector 199"/>
          <p:cNvCxnSpPr>
            <a:stCxn id="134" idx="3"/>
            <a:endCxn id="219" idx="0"/>
          </p:cNvCxnSpPr>
          <p:nvPr/>
        </p:nvCxnSpPr>
        <p:spPr>
          <a:xfrm>
            <a:off x="6578997" y="1561222"/>
            <a:ext cx="643031" cy="357389"/>
          </a:xfrm>
          <a:prstGeom prst="bentConnector2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Elbow Connector 202"/>
          <p:cNvCxnSpPr>
            <a:cxnSpLocks/>
          </p:cNvCxnSpPr>
          <p:nvPr/>
        </p:nvCxnSpPr>
        <p:spPr>
          <a:xfrm rot="10800000" flipV="1">
            <a:off x="3958968" y="1548114"/>
            <a:ext cx="1035233" cy="302187"/>
          </a:xfrm>
          <a:prstGeom prst="bentConnector2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Rounded Rectangle 207"/>
          <p:cNvSpPr/>
          <p:nvPr/>
        </p:nvSpPr>
        <p:spPr>
          <a:xfrm>
            <a:off x="10173303" y="2426740"/>
            <a:ext cx="1844777" cy="360166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9</a:t>
            </a:r>
            <a:r>
              <a:rPr lang="en-US" sz="800" dirty="0" smtClean="0">
                <a:solidFill>
                  <a:schemeClr val="tx1"/>
                </a:solidFill>
              </a:rPr>
              <a:t> </a:t>
            </a:r>
            <a:r>
              <a:rPr lang="en-US" sz="800" dirty="0">
                <a:solidFill>
                  <a:schemeClr val="tx1"/>
                </a:solidFill>
              </a:rPr>
              <a:t>additional VPP roles – a mix of </a:t>
            </a:r>
            <a:r>
              <a:rPr lang="en-US" sz="800" dirty="0" err="1">
                <a:solidFill>
                  <a:schemeClr val="tx1"/>
                </a:solidFill>
              </a:rPr>
              <a:t>secondments</a:t>
            </a:r>
            <a:r>
              <a:rPr lang="en-US" sz="800" dirty="0">
                <a:solidFill>
                  <a:schemeClr val="tx1"/>
                </a:solidFill>
              </a:rPr>
              <a:t> , FTC and contractors</a:t>
            </a:r>
          </a:p>
        </p:txBody>
      </p:sp>
      <p:sp>
        <p:nvSpPr>
          <p:cNvPr id="209" name="Rounded Rectangle 208"/>
          <p:cNvSpPr/>
          <p:nvPr/>
        </p:nvSpPr>
        <p:spPr>
          <a:xfrm>
            <a:off x="10377630" y="1918611"/>
            <a:ext cx="1461943" cy="462527"/>
          </a:xfrm>
          <a:prstGeom prst="roundRect">
            <a:avLst/>
          </a:prstGeom>
          <a:solidFill>
            <a:srgbClr val="FFF7E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Head of </a:t>
            </a:r>
            <a:r>
              <a:rPr lang="en-US" sz="800" err="1">
                <a:solidFill>
                  <a:schemeClr val="tx1"/>
                </a:solidFill>
              </a:rPr>
              <a:t>Programmes</a:t>
            </a:r>
            <a:r>
              <a:rPr lang="en-US" sz="800">
                <a:solidFill>
                  <a:schemeClr val="tx1"/>
                </a:solidFill>
              </a:rPr>
              <a:t> VPP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Paul Gresty</a:t>
            </a:r>
          </a:p>
        </p:txBody>
      </p:sp>
      <p:sp>
        <p:nvSpPr>
          <p:cNvPr id="211" name="Rounded Rectangle 210"/>
          <p:cNvSpPr/>
          <p:nvPr/>
        </p:nvSpPr>
        <p:spPr>
          <a:xfrm>
            <a:off x="4805514" y="3620471"/>
            <a:ext cx="1461943" cy="46427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Trust &amp; Confidence</a:t>
            </a:r>
            <a:r>
              <a:rPr lang="en-US" sz="800" dirty="0" smtClean="0">
                <a:solidFill>
                  <a:schemeClr val="tx1"/>
                </a:solidFill>
              </a:rPr>
              <a:t>/</a:t>
            </a:r>
            <a:br>
              <a:rPr lang="en-US" sz="800" dirty="0" smtClean="0">
                <a:solidFill>
                  <a:schemeClr val="tx1"/>
                </a:solidFill>
              </a:rPr>
            </a:br>
            <a:r>
              <a:rPr lang="en-US" sz="800" dirty="0" smtClean="0">
                <a:solidFill>
                  <a:schemeClr val="tx1"/>
                </a:solidFill>
              </a:rPr>
              <a:t> </a:t>
            </a:r>
            <a:r>
              <a:rPr lang="en-US" sz="800" dirty="0">
                <a:solidFill>
                  <a:schemeClr val="tx1"/>
                </a:solidFill>
              </a:rPr>
              <a:t>ICVS </a:t>
            </a:r>
            <a:r>
              <a:rPr lang="en-US" sz="800" dirty="0" smtClean="0">
                <a:solidFill>
                  <a:schemeClr val="tx1"/>
                </a:solidFill>
              </a:rPr>
              <a:t>Support </a:t>
            </a:r>
            <a:r>
              <a:rPr lang="en-US" sz="800" dirty="0">
                <a:solidFill>
                  <a:schemeClr val="tx1"/>
                </a:solidFill>
              </a:rPr>
              <a:t>Officer </a:t>
            </a:r>
          </a:p>
          <a:p>
            <a:pPr lvl="0" algn="ctr"/>
            <a:r>
              <a:rPr lang="en-US" sz="800" b="1" dirty="0">
                <a:solidFill>
                  <a:schemeClr val="tx1"/>
                </a:solidFill>
              </a:rPr>
              <a:t>Lisa Honess</a:t>
            </a:r>
          </a:p>
          <a:p>
            <a:pPr lvl="0" algn="ctr"/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12" name="Rounded Rectangle 211"/>
          <p:cNvSpPr/>
          <p:nvPr/>
        </p:nvSpPr>
        <p:spPr>
          <a:xfrm>
            <a:off x="4787991" y="2435123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Snr. Strategic Analyst</a:t>
            </a:r>
          </a:p>
          <a:p>
            <a:pPr lvl="0" algn="ctr"/>
            <a:r>
              <a:rPr lang="en-US" sz="800" b="1" dirty="0">
                <a:solidFill>
                  <a:schemeClr val="tx1"/>
                </a:solidFill>
              </a:rPr>
              <a:t>Abbie </a:t>
            </a:r>
            <a:r>
              <a:rPr lang="en-US" sz="800" b="1" dirty="0" smtClean="0">
                <a:solidFill>
                  <a:schemeClr val="tx1"/>
                </a:solidFill>
              </a:rPr>
              <a:t>James</a:t>
            </a:r>
            <a:endParaRPr lang="en-US" sz="800" b="1" dirty="0">
              <a:solidFill>
                <a:schemeClr val="tx1"/>
              </a:solidFill>
            </a:endParaRPr>
          </a:p>
        </p:txBody>
      </p:sp>
      <p:sp>
        <p:nvSpPr>
          <p:cNvPr id="213" name="Rounded Rectangle 212"/>
          <p:cNvSpPr/>
          <p:nvPr/>
        </p:nvSpPr>
        <p:spPr>
          <a:xfrm>
            <a:off x="4782013" y="3045171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Strategic Analyst</a:t>
            </a:r>
          </a:p>
          <a:p>
            <a:pPr lvl="0" algn="ctr"/>
            <a:r>
              <a:rPr lang="en-US" sz="800" b="1" dirty="0">
                <a:solidFill>
                  <a:schemeClr val="tx1"/>
                </a:solidFill>
              </a:rPr>
              <a:t>Justin </a:t>
            </a:r>
            <a:r>
              <a:rPr lang="en-US" sz="800" b="1" dirty="0" smtClean="0">
                <a:solidFill>
                  <a:schemeClr val="tx1"/>
                </a:solidFill>
              </a:rPr>
              <a:t>Thomas</a:t>
            </a:r>
            <a:endParaRPr lang="en-US" sz="800" b="1" dirty="0">
              <a:solidFill>
                <a:schemeClr val="tx1"/>
              </a:solidFill>
            </a:endParaRPr>
          </a:p>
        </p:txBody>
      </p:sp>
      <p:cxnSp>
        <p:nvCxnSpPr>
          <p:cNvPr id="214" name="Elbow Connector 213"/>
          <p:cNvCxnSpPr/>
          <p:nvPr/>
        </p:nvCxnSpPr>
        <p:spPr>
          <a:xfrm rot="10800000" flipH="1" flipV="1">
            <a:off x="4841853" y="2120802"/>
            <a:ext cx="20353" cy="1760145"/>
          </a:xfrm>
          <a:prstGeom prst="bentConnector3">
            <a:avLst>
              <a:gd name="adj1" fmla="val -1123176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Arrow Connector 214"/>
          <p:cNvCxnSpPr>
            <a:stCxn id="212" idx="2"/>
            <a:endCxn id="213" idx="0"/>
          </p:cNvCxnSpPr>
          <p:nvPr/>
        </p:nvCxnSpPr>
        <p:spPr>
          <a:xfrm flipH="1">
            <a:off x="5512985" y="2897650"/>
            <a:ext cx="5978" cy="147521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/>
          <p:cNvCxnSpPr/>
          <p:nvPr/>
        </p:nvCxnSpPr>
        <p:spPr>
          <a:xfrm>
            <a:off x="4626834" y="2665877"/>
            <a:ext cx="167149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Rounded Rectangle 218"/>
          <p:cNvSpPr/>
          <p:nvPr/>
        </p:nvSpPr>
        <p:spPr>
          <a:xfrm>
            <a:off x="6491056" y="1918611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Head of Strategic Planning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April Smith (0.5 FTE)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Victoria Rose (0.5 FTE)</a:t>
            </a:r>
          </a:p>
        </p:txBody>
      </p:sp>
      <p:sp>
        <p:nvSpPr>
          <p:cNvPr id="221" name="Rounded Rectangle 220"/>
          <p:cNvSpPr/>
          <p:nvPr/>
        </p:nvSpPr>
        <p:spPr>
          <a:xfrm>
            <a:off x="6511991" y="3072933"/>
            <a:ext cx="1461943" cy="44308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Business Change PM – Education 12m FTC</a:t>
            </a:r>
          </a:p>
          <a:p>
            <a:pPr lvl="0" algn="ctr"/>
            <a:r>
              <a:rPr lang="en-US" sz="800" b="1" dirty="0">
                <a:solidFill>
                  <a:schemeClr val="tx1"/>
                </a:solidFill>
              </a:rPr>
              <a:t>Alex McSweeney</a:t>
            </a:r>
          </a:p>
        </p:txBody>
      </p:sp>
      <p:sp>
        <p:nvSpPr>
          <p:cNvPr id="222" name="Rounded Rectangle 221"/>
          <p:cNvSpPr/>
          <p:nvPr/>
        </p:nvSpPr>
        <p:spPr>
          <a:xfrm>
            <a:off x="6493886" y="2518696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Strategy &amp; Risk </a:t>
            </a:r>
            <a:r>
              <a:rPr lang="en-US" sz="800" dirty="0" err="1">
                <a:solidFill>
                  <a:schemeClr val="tx1"/>
                </a:solidFill>
              </a:rPr>
              <a:t>Mgr</a:t>
            </a:r>
            <a:endParaRPr lang="en-US" sz="800" dirty="0">
              <a:solidFill>
                <a:schemeClr val="tx1"/>
              </a:solidFill>
            </a:endParaRPr>
          </a:p>
          <a:p>
            <a:pPr lvl="0" algn="ctr"/>
            <a:r>
              <a:rPr lang="en-US" sz="800" b="1" dirty="0">
                <a:solidFill>
                  <a:schemeClr val="tx1"/>
                </a:solidFill>
              </a:rPr>
              <a:t>Gary Evans</a:t>
            </a:r>
          </a:p>
        </p:txBody>
      </p:sp>
      <p:cxnSp>
        <p:nvCxnSpPr>
          <p:cNvPr id="224" name="Elbow Connector 223"/>
          <p:cNvCxnSpPr>
            <a:endCxn id="95" idx="1"/>
          </p:cNvCxnSpPr>
          <p:nvPr/>
        </p:nvCxnSpPr>
        <p:spPr>
          <a:xfrm rot="16200000" flipH="1">
            <a:off x="5536949" y="2912529"/>
            <a:ext cx="1767990" cy="182091"/>
          </a:xfrm>
          <a:prstGeom prst="bentConnector2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/>
          <p:nvPr/>
        </p:nvCxnSpPr>
        <p:spPr>
          <a:xfrm>
            <a:off x="6332729" y="2749450"/>
            <a:ext cx="167149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Elbow Connector 246"/>
          <p:cNvCxnSpPr>
            <a:stCxn id="133" idx="1"/>
            <a:endCxn id="161" idx="0"/>
          </p:cNvCxnSpPr>
          <p:nvPr/>
        </p:nvCxnSpPr>
        <p:spPr>
          <a:xfrm rot="10800000" flipV="1">
            <a:off x="9132146" y="1491566"/>
            <a:ext cx="154179" cy="332688"/>
          </a:xfrm>
          <a:prstGeom prst="bentConnector2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Rounded Rectangle 249"/>
          <p:cNvSpPr/>
          <p:nvPr/>
        </p:nvSpPr>
        <p:spPr>
          <a:xfrm>
            <a:off x="8305175" y="2380112"/>
            <a:ext cx="1667782" cy="462527"/>
          </a:xfrm>
          <a:prstGeom prst="roundRect">
            <a:avLst/>
          </a:prstGeom>
          <a:solidFill>
            <a:srgbClr val="FFF7E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Snr. Delivery Mgr.</a:t>
            </a:r>
          </a:p>
          <a:p>
            <a:pPr lvl="0" algn="ctr"/>
            <a:r>
              <a:rPr lang="en-US" sz="800" b="1" dirty="0" smtClean="0">
                <a:solidFill>
                  <a:schemeClr val="tx1"/>
                </a:solidFill>
              </a:rPr>
              <a:t>Vacant</a:t>
            </a:r>
            <a:endParaRPr lang="en-US" sz="800" b="1" dirty="0">
              <a:solidFill>
                <a:schemeClr val="tx1"/>
              </a:solidFill>
            </a:endParaRPr>
          </a:p>
        </p:txBody>
      </p:sp>
      <p:cxnSp>
        <p:nvCxnSpPr>
          <p:cNvPr id="277" name="Elbow Connector 276"/>
          <p:cNvCxnSpPr>
            <a:stCxn id="161" idx="1"/>
          </p:cNvCxnSpPr>
          <p:nvPr/>
        </p:nvCxnSpPr>
        <p:spPr>
          <a:xfrm rot="10800000" flipV="1">
            <a:off x="8163184" y="2055518"/>
            <a:ext cx="233360" cy="2084612"/>
          </a:xfrm>
          <a:prstGeom prst="bentConnector2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Rounded Rectangle 280"/>
          <p:cNvSpPr/>
          <p:nvPr/>
        </p:nvSpPr>
        <p:spPr>
          <a:xfrm>
            <a:off x="8610468" y="3050487"/>
            <a:ext cx="1686725" cy="462527"/>
          </a:xfrm>
          <a:prstGeom prst="roundRect">
            <a:avLst/>
          </a:prstGeom>
          <a:solidFill>
            <a:srgbClr val="FFF7E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Delivery Mgr.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Emma Nash</a:t>
            </a:r>
          </a:p>
        </p:txBody>
      </p:sp>
      <p:sp>
        <p:nvSpPr>
          <p:cNvPr id="282" name="Rounded Rectangle 281"/>
          <p:cNvSpPr/>
          <p:nvPr/>
        </p:nvSpPr>
        <p:spPr>
          <a:xfrm>
            <a:off x="10426299" y="3050487"/>
            <a:ext cx="1686725" cy="462527"/>
          </a:xfrm>
          <a:prstGeom prst="roundRect">
            <a:avLst/>
          </a:prstGeom>
          <a:solidFill>
            <a:srgbClr val="FFF7E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Delivery Mgr.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Lewis Vaughan</a:t>
            </a:r>
          </a:p>
        </p:txBody>
      </p:sp>
      <p:sp>
        <p:nvSpPr>
          <p:cNvPr id="285" name="Rounded Rectangle 284"/>
          <p:cNvSpPr/>
          <p:nvPr/>
        </p:nvSpPr>
        <p:spPr>
          <a:xfrm>
            <a:off x="8753293" y="3766230"/>
            <a:ext cx="1533952" cy="462527"/>
          </a:xfrm>
          <a:prstGeom prst="roundRect">
            <a:avLst/>
          </a:prstGeom>
          <a:solidFill>
            <a:srgbClr val="FFF7E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Delivery Officer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Jacob Nurdan</a:t>
            </a:r>
          </a:p>
        </p:txBody>
      </p:sp>
      <p:cxnSp>
        <p:nvCxnSpPr>
          <p:cNvPr id="286" name="Elbow Connector 285"/>
          <p:cNvCxnSpPr>
            <a:stCxn id="250" idx="2"/>
            <a:endCxn id="281" idx="0"/>
          </p:cNvCxnSpPr>
          <p:nvPr/>
        </p:nvCxnSpPr>
        <p:spPr>
          <a:xfrm rot="16200000" flipH="1">
            <a:off x="9192524" y="2789180"/>
            <a:ext cx="207848" cy="314765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Elbow Connector 287"/>
          <p:cNvCxnSpPr>
            <a:stCxn id="250" idx="2"/>
            <a:endCxn id="282" idx="0"/>
          </p:cNvCxnSpPr>
          <p:nvPr/>
        </p:nvCxnSpPr>
        <p:spPr>
          <a:xfrm rot="16200000" flipH="1">
            <a:off x="10100440" y="1881265"/>
            <a:ext cx="207848" cy="2130596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Rounded Rectangle 303"/>
          <p:cNvSpPr/>
          <p:nvPr/>
        </p:nvSpPr>
        <p:spPr>
          <a:xfrm>
            <a:off x="8738343" y="4312074"/>
            <a:ext cx="1533952" cy="462527"/>
          </a:xfrm>
          <a:prstGeom prst="roundRect">
            <a:avLst/>
          </a:prstGeom>
          <a:solidFill>
            <a:srgbClr val="FFF7E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Delivery Officer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Daniel Spencer</a:t>
            </a:r>
          </a:p>
        </p:txBody>
      </p:sp>
      <p:sp>
        <p:nvSpPr>
          <p:cNvPr id="305" name="Rounded Rectangle 304"/>
          <p:cNvSpPr/>
          <p:nvPr/>
        </p:nvSpPr>
        <p:spPr>
          <a:xfrm>
            <a:off x="10414312" y="3749351"/>
            <a:ext cx="1533952" cy="462527"/>
          </a:xfrm>
          <a:prstGeom prst="roundRect">
            <a:avLst/>
          </a:prstGeom>
          <a:solidFill>
            <a:srgbClr val="FFF7E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Delivery Officer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Anna Kennington</a:t>
            </a:r>
          </a:p>
        </p:txBody>
      </p:sp>
      <p:cxnSp>
        <p:nvCxnSpPr>
          <p:cNvPr id="314" name="Elbow Connector 313"/>
          <p:cNvCxnSpPr>
            <a:endCxn id="313" idx="0"/>
          </p:cNvCxnSpPr>
          <p:nvPr/>
        </p:nvCxnSpPr>
        <p:spPr>
          <a:xfrm rot="16200000" flipH="1">
            <a:off x="9795291" y="3151626"/>
            <a:ext cx="215728" cy="889958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Elbow Connector 316"/>
          <p:cNvCxnSpPr>
            <a:endCxn id="313" idx="0"/>
          </p:cNvCxnSpPr>
          <p:nvPr/>
        </p:nvCxnSpPr>
        <p:spPr>
          <a:xfrm rot="5400000">
            <a:off x="10703207" y="3133669"/>
            <a:ext cx="215728" cy="925873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Elbow Connector 341"/>
          <p:cNvCxnSpPr>
            <a:stCxn id="161" idx="2"/>
            <a:endCxn id="250" idx="0"/>
          </p:cNvCxnSpPr>
          <p:nvPr/>
        </p:nvCxnSpPr>
        <p:spPr>
          <a:xfrm rot="16200000" flipH="1">
            <a:off x="9088940" y="2329985"/>
            <a:ext cx="93331" cy="6921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6" name="Rounded Rectangle 355"/>
          <p:cNvSpPr/>
          <p:nvPr/>
        </p:nvSpPr>
        <p:spPr>
          <a:xfrm>
            <a:off x="4208893" y="5599309"/>
            <a:ext cx="1844777" cy="55388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Snr. Victim First Officer – CYP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Vacant</a:t>
            </a:r>
          </a:p>
        </p:txBody>
      </p:sp>
      <p:cxnSp>
        <p:nvCxnSpPr>
          <p:cNvPr id="362" name="Elbow Connector 361"/>
          <p:cNvCxnSpPr>
            <a:stCxn id="10" idx="2"/>
            <a:endCxn id="134" idx="0"/>
          </p:cNvCxnSpPr>
          <p:nvPr/>
        </p:nvCxnSpPr>
        <p:spPr>
          <a:xfrm rot="16200000" flipH="1">
            <a:off x="5575198" y="1149136"/>
            <a:ext cx="330898" cy="8918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1" name="Rounded Rectangle 380"/>
          <p:cNvSpPr/>
          <p:nvPr/>
        </p:nvSpPr>
        <p:spPr>
          <a:xfrm>
            <a:off x="1148703" y="5504529"/>
            <a:ext cx="1844777" cy="46351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Victim First Officer x 3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Vacant x 3</a:t>
            </a:r>
          </a:p>
        </p:txBody>
      </p:sp>
      <p:sp>
        <p:nvSpPr>
          <p:cNvPr id="384" name="Rounded Rectangle 383"/>
          <p:cNvSpPr/>
          <p:nvPr/>
        </p:nvSpPr>
        <p:spPr>
          <a:xfrm>
            <a:off x="96704" y="4952605"/>
            <a:ext cx="1844777" cy="46351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Victim First Officer</a:t>
            </a:r>
          </a:p>
          <a:p>
            <a:pPr lvl="0" algn="ctr"/>
            <a:r>
              <a:rPr lang="en-GB" sz="8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Maria Bleda </a:t>
            </a:r>
            <a:r>
              <a:rPr lang="en-GB" sz="800" b="1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Argeaga</a:t>
            </a:r>
            <a:endParaRPr lang="en-US" sz="800" b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1" name="Rounded Rectangle 390"/>
          <p:cNvSpPr/>
          <p:nvPr/>
        </p:nvSpPr>
        <p:spPr>
          <a:xfrm>
            <a:off x="2054610" y="4972146"/>
            <a:ext cx="1844777" cy="46351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Victim First Officer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Esme Dunne</a:t>
            </a:r>
          </a:p>
        </p:txBody>
      </p:sp>
      <p:sp>
        <p:nvSpPr>
          <p:cNvPr id="392" name="Rounded Rectangle 391"/>
          <p:cNvSpPr/>
          <p:nvPr/>
        </p:nvSpPr>
        <p:spPr>
          <a:xfrm>
            <a:off x="1075630" y="6034390"/>
            <a:ext cx="2119854" cy="54944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Victim First Data Quality &amp; Admin. Officer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Vacant</a:t>
            </a:r>
          </a:p>
        </p:txBody>
      </p:sp>
      <p:cxnSp>
        <p:nvCxnSpPr>
          <p:cNvPr id="405" name="Straight Arrow Connector 404"/>
          <p:cNvCxnSpPr/>
          <p:nvPr/>
        </p:nvCxnSpPr>
        <p:spPr>
          <a:xfrm flipH="1" flipV="1">
            <a:off x="4005907" y="5833581"/>
            <a:ext cx="202986" cy="1112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" name="Rounded Rectangle 409"/>
          <p:cNvSpPr/>
          <p:nvPr/>
        </p:nvSpPr>
        <p:spPr>
          <a:xfrm>
            <a:off x="6113922" y="5564423"/>
            <a:ext cx="1844777" cy="55388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Snr. Victim First Officer – DA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Nazia Ahmed</a:t>
            </a:r>
          </a:p>
        </p:txBody>
      </p:sp>
      <p:sp>
        <p:nvSpPr>
          <p:cNvPr id="435" name="Rectangle 434"/>
          <p:cNvSpPr/>
          <p:nvPr/>
        </p:nvSpPr>
        <p:spPr>
          <a:xfrm>
            <a:off x="8138776" y="4989359"/>
            <a:ext cx="3935264" cy="1783410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6" name="Rounded Rectangle 435"/>
          <p:cNvSpPr/>
          <p:nvPr/>
        </p:nvSpPr>
        <p:spPr>
          <a:xfrm>
            <a:off x="8182848" y="5608862"/>
            <a:ext cx="1844777" cy="46351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Victim First Officer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Sarah Swell</a:t>
            </a:r>
          </a:p>
        </p:txBody>
      </p:sp>
      <p:sp>
        <p:nvSpPr>
          <p:cNvPr id="437" name="Rounded Rectangle 436"/>
          <p:cNvSpPr/>
          <p:nvPr/>
        </p:nvSpPr>
        <p:spPr>
          <a:xfrm>
            <a:off x="8182849" y="5057398"/>
            <a:ext cx="1844777" cy="46351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Victim First Officer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Janet Jones</a:t>
            </a:r>
          </a:p>
        </p:txBody>
      </p:sp>
      <p:sp>
        <p:nvSpPr>
          <p:cNvPr id="438" name="Rounded Rectangle 437"/>
          <p:cNvSpPr/>
          <p:nvPr/>
        </p:nvSpPr>
        <p:spPr>
          <a:xfrm>
            <a:off x="10153639" y="5608862"/>
            <a:ext cx="1844777" cy="46351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Victim First Officer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Jay Ellams</a:t>
            </a:r>
          </a:p>
        </p:txBody>
      </p:sp>
      <p:sp>
        <p:nvSpPr>
          <p:cNvPr id="439" name="Rounded Rectangle 438"/>
          <p:cNvSpPr/>
          <p:nvPr/>
        </p:nvSpPr>
        <p:spPr>
          <a:xfrm>
            <a:off x="10140755" y="5076939"/>
            <a:ext cx="1844777" cy="46351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Victim First Officer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Michelle Richards</a:t>
            </a:r>
          </a:p>
        </p:txBody>
      </p:sp>
      <p:sp>
        <p:nvSpPr>
          <p:cNvPr id="450" name="Rounded Rectangle 449"/>
          <p:cNvSpPr/>
          <p:nvPr/>
        </p:nvSpPr>
        <p:spPr>
          <a:xfrm>
            <a:off x="9056433" y="6204466"/>
            <a:ext cx="1844777" cy="46351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Victim First Officer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Sandra Harris</a:t>
            </a:r>
          </a:p>
        </p:txBody>
      </p:sp>
      <p:sp>
        <p:nvSpPr>
          <p:cNvPr id="95" name="Rounded Rectangle 94"/>
          <p:cNvSpPr/>
          <p:nvPr/>
        </p:nvSpPr>
        <p:spPr>
          <a:xfrm>
            <a:off x="6511990" y="3656306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 smtClean="0">
                <a:solidFill>
                  <a:schemeClr val="tx1"/>
                </a:solidFill>
              </a:rPr>
              <a:t>LCJB Programme Manager</a:t>
            </a:r>
            <a:endParaRPr lang="en-US" sz="800" dirty="0">
              <a:solidFill>
                <a:schemeClr val="tx1"/>
              </a:solidFill>
            </a:endParaRPr>
          </a:p>
          <a:p>
            <a:pPr lvl="0" algn="ctr"/>
            <a:r>
              <a:rPr lang="en-US" sz="800" b="1" dirty="0">
                <a:solidFill>
                  <a:schemeClr val="tx1"/>
                </a:solidFill>
              </a:rPr>
              <a:t>Vacant</a:t>
            </a:r>
          </a:p>
        </p:txBody>
      </p:sp>
      <p:cxnSp>
        <p:nvCxnSpPr>
          <p:cNvPr id="99" name="Straight Arrow Connector 98"/>
          <p:cNvCxnSpPr/>
          <p:nvPr/>
        </p:nvCxnSpPr>
        <p:spPr>
          <a:xfrm>
            <a:off x="6332729" y="3329348"/>
            <a:ext cx="167149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6324912" y="2119579"/>
            <a:ext cx="129547" cy="1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52" idx="2"/>
          </p:cNvCxnSpPr>
          <p:nvPr/>
        </p:nvCxnSpPr>
        <p:spPr>
          <a:xfrm flipH="1">
            <a:off x="760063" y="3147742"/>
            <a:ext cx="6793" cy="103055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ounded Rectangle 106"/>
          <p:cNvSpPr/>
          <p:nvPr/>
        </p:nvSpPr>
        <p:spPr>
          <a:xfrm>
            <a:off x="210865" y="3246444"/>
            <a:ext cx="1126465" cy="4784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Apprentice</a:t>
            </a:r>
          </a:p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Vacant</a:t>
            </a:r>
            <a:endParaRPr lang="en-GB" sz="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657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CCEA505974246A591A64AC6C9AA21" ma:contentTypeVersion="18" ma:contentTypeDescription="Create a new document." ma:contentTypeScope="" ma:versionID="218f36efcc3dd224e361485c38be9291">
  <xsd:schema xmlns:xsd="http://www.w3.org/2001/XMLSchema" xmlns:xs="http://www.w3.org/2001/XMLSchema" xmlns:p="http://schemas.microsoft.com/office/2006/metadata/properties" xmlns:ns3="e5521253-1f0e-4592-bbdf-935f26874935" xmlns:ns4="e77d5213-94eb-43f0-a63c-3f6fb2b829cc" targetNamespace="http://schemas.microsoft.com/office/2006/metadata/properties" ma:root="true" ma:fieldsID="f0448fd0aced44805d9a1799c0b806b4" ns3:_="" ns4:_="">
    <xsd:import namespace="e5521253-1f0e-4592-bbdf-935f26874935"/>
    <xsd:import namespace="e77d5213-94eb-43f0-a63c-3f6fb2b829c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LengthInSeconds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521253-1f0e-4592-bbdf-935f2687493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7d5213-94eb-43f0-a63c-3f6fb2b829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77d5213-94eb-43f0-a63c-3f6fb2b829c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5712BB-3FAD-4857-99ED-19C076AC84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521253-1f0e-4592-bbdf-935f26874935"/>
    <ds:schemaRef ds:uri="e77d5213-94eb-43f0-a63c-3f6fb2b829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296E3F4-F322-4014-83F4-AD5BB43FAE89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e77d5213-94eb-43f0-a63c-3f6fb2b829cc"/>
    <ds:schemaRef ds:uri="http://purl.org/dc/terms/"/>
    <ds:schemaRef ds:uri="http://schemas.microsoft.com/office/infopath/2007/PartnerControls"/>
    <ds:schemaRef ds:uri="e5521253-1f0e-4592-bbdf-935f26874935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E0F5FE4-5916-465C-97FC-845B0ABF61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310</Words>
  <Application>Microsoft Office PowerPoint</Application>
  <PresentationFormat>Widescreen</PresentationFormat>
  <Paragraphs>102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SERIP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Westall, Caroline (C5834)</dc:creator>
  <cp:lastModifiedBy>Sellwood, Ashley (C0500)</cp:lastModifiedBy>
  <cp:revision>13</cp:revision>
  <dcterms:created xsi:type="dcterms:W3CDTF">2024-09-27T08:42:44Z</dcterms:created>
  <dcterms:modified xsi:type="dcterms:W3CDTF">2025-04-14T15:26:56Z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0x0101008A8CCEA505974246A591A64AC6C9AA21</vt:lpwstr>
  </property>
</Properties>
</file>